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09afa0ac5ac418c" /><Relationship Type="http://schemas.openxmlformats.org/officeDocument/2006/relationships/extended-properties" Target="/docProps/app.xml" Id="R24ee83d4f3f1404b" /><Relationship Type="http://schemas.openxmlformats.org/officeDocument/2006/relationships/officeDocument" Target="/ppt/presentation.xml" Id="R3cf1cf7968dd4e3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5723ec47f4244b4"/>
  </p:sldMasterIdLst>
  <p:notesMasterIdLst>
    <p:notesMasterId xmlns:r="http://schemas.openxmlformats.org/officeDocument/2006/relationships" r:id="R254f6b457a234a0a"/>
  </p:notesMasterIdLst>
  <p:sldIdLst>
    <p:sldId xmlns:r="http://schemas.openxmlformats.org/officeDocument/2006/relationships" id="256" r:id="R2276ecf4be6043b9"/>
    <p:sldId xmlns:r="http://schemas.openxmlformats.org/officeDocument/2006/relationships" id="257" r:id="R6974c5ca973b49fb"/>
    <p:sldId xmlns:r="http://schemas.openxmlformats.org/officeDocument/2006/relationships" id="258" r:id="R533b97e4712d4668"/>
    <p:sldId xmlns:r="http://schemas.openxmlformats.org/officeDocument/2006/relationships" id="259" r:id="Rf1d98bb782864661"/>
    <p:sldId xmlns:r="http://schemas.openxmlformats.org/officeDocument/2006/relationships" id="260" r:id="R727544be8d414ca3"/>
    <p:sldId xmlns:r="http://schemas.openxmlformats.org/officeDocument/2006/relationships" id="261" r:id="Re4dbf38d4ac946af"/>
    <p:sldId xmlns:r="http://schemas.openxmlformats.org/officeDocument/2006/relationships" id="262" r:id="R392e027a36504887"/>
    <p:sldId xmlns:r="http://schemas.openxmlformats.org/officeDocument/2006/relationships" id="263" r:id="Rfcf64d93dda1449a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a64190607454f6b" /><Relationship Type="http://schemas.openxmlformats.org/officeDocument/2006/relationships/slideMaster" Target="/ppt/slideMasters/slideMaster1.xml" Id="Re5723ec47f4244b4" /><Relationship Type="http://schemas.openxmlformats.org/officeDocument/2006/relationships/notesMaster" Target="/ppt/notesMasters/notesMaster1.xml" Id="R254f6b457a234a0a" /><Relationship Type="http://schemas.openxmlformats.org/officeDocument/2006/relationships/presProps" Target="/ppt/presProps.xml" Id="R99e4352f7e104ffd" /><Relationship Type="http://schemas.openxmlformats.org/officeDocument/2006/relationships/tableStyles" Target="/ppt/tableStyles.xml" Id="Rd9f04164229d4c23" /><Relationship Type="http://schemas.openxmlformats.org/officeDocument/2006/relationships/slide" Target="/ppt/slides/slide1.xml" Id="R2276ecf4be6043b9" /><Relationship Type="http://schemas.openxmlformats.org/officeDocument/2006/relationships/slide" Target="/ppt/slides/slide2.xml" Id="R6974c5ca973b49fb" /><Relationship Type="http://schemas.openxmlformats.org/officeDocument/2006/relationships/slide" Target="/ppt/slides/slide3.xml" Id="R533b97e4712d4668" /><Relationship Type="http://schemas.openxmlformats.org/officeDocument/2006/relationships/slide" Target="/ppt/slides/slide4.xml" Id="Rf1d98bb782864661" /><Relationship Type="http://schemas.openxmlformats.org/officeDocument/2006/relationships/slide" Target="/ppt/slides/slide5.xml" Id="R727544be8d414ca3" /><Relationship Type="http://schemas.openxmlformats.org/officeDocument/2006/relationships/slide" Target="/ppt/slides/slide6.xml" Id="Re4dbf38d4ac946af" /><Relationship Type="http://schemas.openxmlformats.org/officeDocument/2006/relationships/slide" Target="/ppt/slides/slide7.xml" Id="R392e027a36504887" /><Relationship Type="http://schemas.openxmlformats.org/officeDocument/2006/relationships/slide" Target="/ppt/slides/slide8.xml" Id="Rfcf64d93dda1449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537dcfc59aa4a6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07e4547412d4c3c" /><Relationship Type="http://schemas.openxmlformats.org/officeDocument/2006/relationships/notesMaster" Target="/ppt/notesMasters/notesMaster1.xml" Id="Rae56d25cdd65469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d423306cf7d4e91" /><Relationship Type="http://schemas.openxmlformats.org/officeDocument/2006/relationships/notesMaster" Target="/ppt/notesMasters/notesMaster1.xml" Id="Rfd16e7f9882343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14d4faea7b442f2" /><Relationship Type="http://schemas.openxmlformats.org/officeDocument/2006/relationships/notesMaster" Target="/ppt/notesMasters/notesMaster1.xml" Id="Rdb63cc0c11384f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a34db43e0e843a3" /><Relationship Type="http://schemas.openxmlformats.org/officeDocument/2006/relationships/notesMaster" Target="/ppt/notesMasters/notesMaster1.xml" Id="Rddb42bddc23d417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281567d005f49bc" /><Relationship Type="http://schemas.openxmlformats.org/officeDocument/2006/relationships/notesMaster" Target="/ppt/notesMasters/notesMaster1.xml" Id="R358fa433b33c417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1663fed85924255" /><Relationship Type="http://schemas.openxmlformats.org/officeDocument/2006/relationships/notesMaster" Target="/ppt/notesMasters/notesMaster1.xml" Id="R3bf247ade2c9413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b8df3c9962b4492" /><Relationship Type="http://schemas.openxmlformats.org/officeDocument/2006/relationships/notesMaster" Target="/ppt/notesMasters/notesMaster1.xml" Id="R8d0fa03150ae48b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0e13e77b97f4391" /><Relationship Type="http://schemas.openxmlformats.org/officeDocument/2006/relationships/notesMaster" Target="/ppt/notesMasters/notesMaster1.xml" Id="Rb022e7c114b34e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f0a9b689244c2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a77d89eb8c14b10" /><Relationship Type="http://schemas.openxmlformats.org/officeDocument/2006/relationships/slideLayout" Target="/ppt/slideLayouts/slideLayout1.xml" Id="Rc01e4003f74b478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1e4003f74b478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9917ec0bd14d72" /><Relationship Type="http://schemas.openxmlformats.org/officeDocument/2006/relationships/notesSlide" Target="/ppt/notesSlides/notesSlide1.xml" Id="R3f1b872ac65c4ea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831600fdcd4f7e" /><Relationship Type="http://schemas.openxmlformats.org/officeDocument/2006/relationships/notesSlide" Target="/ppt/notesSlides/notesSlide2.xml" Id="R6518b7bf333749b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3ae3869bc04726" /><Relationship Type="http://schemas.openxmlformats.org/officeDocument/2006/relationships/notesSlide" Target="/ppt/notesSlides/notesSlide3.xml" Id="R81aec02aee0244b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dff0adb6fb4bf9" /><Relationship Type="http://schemas.openxmlformats.org/officeDocument/2006/relationships/notesSlide" Target="/ppt/notesSlides/notesSlide4.xml" Id="R6f50526d530a4e4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2e027f095d4ff2" /><Relationship Type="http://schemas.openxmlformats.org/officeDocument/2006/relationships/notesSlide" Target="/ppt/notesSlides/notesSlide5.xml" Id="Rbc696af7c3f5424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1de0c0edc749cb" /><Relationship Type="http://schemas.openxmlformats.org/officeDocument/2006/relationships/notesSlide" Target="/ppt/notesSlides/notesSlide6.xml" Id="R14e7202cf4a84e4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ea47da1b7d4179" /><Relationship Type="http://schemas.openxmlformats.org/officeDocument/2006/relationships/notesSlide" Target="/ppt/notesSlides/notesSlide7.xml" Id="Ra0d7a8f6f3784e5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f31682ead34c6c" /><Relationship Type="http://schemas.openxmlformats.org/officeDocument/2006/relationships/notesSlide" Target="/ppt/notesSlides/notesSlide8.xml" Id="Rde82bcf355d74c25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itle-3-1">
            <a:extLst xmlns:a="http://schemas.openxmlformats.org/drawingml/2006/main">
              <a:ext uri="{FF2B5EF4-FFF2-40B4-BE49-F238E27FC236}">
                <a16:creationId xmlns:a16="http://schemas.microsoft.com/office/drawing/2014/main" id="{A06F9F73-5F6C-4154-93F7-9BB538606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738789"/>
            <a:ext cx="9448800" cy="24914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5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Prepare a better
accounting conversation</a:t>
            </a:r>
          </a:p>
        </p:txBody>
      </p:sp>
      <p:sp>
        <p:nvSpPr>
          <p:cNvPr id="2" name="Subtitle-4-2">
            <a:extLst xmlns:a="http://schemas.openxmlformats.org/drawingml/2006/main">
              <a:ext uri="{FF2B5EF4-FFF2-40B4-BE49-F238E27FC236}">
                <a16:creationId xmlns:a16="http://schemas.microsoft.com/office/drawing/2014/main" id="{6301E71C-98F0-4718-AE94-7F8E5D6D7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742212"/>
            <a:ext cx="5702332" cy="108023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Source-linked educational guidance for South African owner-managed SMEs. Synthetic validation only.</a:t>
            </a:r>
          </a:p>
        </p:txBody>
      </p:sp>
      <p:sp>
        <p:nvSpPr>
          <p:cNvPr id="3" name="Subtitle-4-3">
            <a:extLst xmlns:a="http://schemas.openxmlformats.org/drawingml/2006/main">
              <a:ext uri="{FF2B5EF4-FFF2-40B4-BE49-F238E27FC236}">
                <a16:creationId xmlns:a16="http://schemas.microsoft.com/office/drawing/2014/main" id="{57B3C6D3-A898-4458-9D5A-F5724D321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92240"/>
            <a:ext cx="5702332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LEDGERLENS | DISPOSABLE FOUNDER PITCH</a:t>
            </a:r>
          </a:p>
        </p:txBody>
      </p:sp>
    </p:spTree>
    <p:extLst>
      <p:ext uri="{BB962C8B-B14F-4D97-AF65-F5344CB8AC3E}">
        <p14:creationId xmlns:p14="http://schemas.microsoft.com/office/powerpoint/2010/main" val="35084616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3FE45ECB-033B-48BF-9C79-CD511D9BB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2</a:t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F009E264-587F-4718-9298-7F14262D7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opportunity is preparation - not automated accounting</a:t>
            </a:r>
          </a:p>
        </p:txBody>
      </p:sp>
      <p:sp>
        <p:nvSpPr>
          <p:cNvPr id="3" name="Google-Shape-534-p58-4">
            <a:extLst xmlns:a="http://schemas.openxmlformats.org/drawingml/2006/main">
              <a:ext uri="{FF2B5EF4-FFF2-40B4-BE49-F238E27FC236}">
                <a16:creationId xmlns:a16="http://schemas.microsoft.com/office/drawing/2014/main" id="{0F6D4DDD-7F8D-4217-AA42-9DC58C90A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365468"/>
            <a:ext cx="3568732" cy="2628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recurring friction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Founders reconstruct context, documents, and questions during expensive adviser time.</a:t>
            </a:r>
          </a:p>
        </p:txBody>
      </p:sp>
      <p:sp>
        <p:nvSpPr>
          <p:cNvPr id="4" name="Content-Placeholder-1-5">
            <a:extLst xmlns:a="http://schemas.openxmlformats.org/drawingml/2006/main">
              <a:ext uri="{FF2B5EF4-FFF2-40B4-BE49-F238E27FC236}">
                <a16:creationId xmlns:a16="http://schemas.microsoft.com/office/drawing/2014/main" id="{40F36CD4-3EB0-42DF-A3FC-A1AEA22C5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365468"/>
            <a:ext cx="3568732" cy="2628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hard boundary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Educational information only. No policy choice, amount, opinion, compliance, or assurance.</a:t>
            </a:r>
          </a:p>
        </p:txBody>
      </p:sp>
      <p:sp>
        <p:nvSpPr>
          <p:cNvPr id="5" name="Content-Placeholder-2-6">
            <a:extLst xmlns:a="http://schemas.openxmlformats.org/drawingml/2006/main">
              <a:ext uri="{FF2B5EF4-FFF2-40B4-BE49-F238E27FC236}">
                <a16:creationId xmlns:a16="http://schemas.microsoft.com/office/drawing/2014/main" id="{55D28BD1-BC46-4C06-BBEE-B4C92D579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1682" y="3365468"/>
            <a:ext cx="3568732" cy="2628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narrow audience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South African owner-managed SMEs already working with accounting advisers.</a:t>
            </a:r>
          </a:p>
        </p:txBody>
      </p:sp>
    </p:spTree>
    <p:extLst>
      <p:ext uri="{BB962C8B-B14F-4D97-AF65-F5344CB8AC3E}">
        <p14:creationId xmlns:p14="http://schemas.microsoft.com/office/powerpoint/2010/main" val="165192698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Slide-Number-Placeholder-3-2">
            <a:extLst xmlns:a="http://schemas.openxmlformats.org/drawingml/2006/main">
              <a:ext uri="{FF2B5EF4-FFF2-40B4-BE49-F238E27FC236}">
                <a16:creationId xmlns:a16="http://schemas.microsoft.com/office/drawing/2014/main" id="{2801B461-CBA9-480F-97DC-A235922B1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2" name="Title-10-3">
            <a:extLst xmlns:a="http://schemas.openxmlformats.org/drawingml/2006/main">
              <a:ext uri="{FF2B5EF4-FFF2-40B4-BE49-F238E27FC236}">
                <a16:creationId xmlns:a16="http://schemas.microsoft.com/office/drawing/2014/main" id="{2E85B593-E862-47D5-B027-8D26B1523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Evidence comes before product scale</a:t>
            </a:r>
          </a:p>
        </p:txBody>
      </p:sp>
      <p:cxnSp>
        <p:nvCxnSpPr>
          <p:cNvPr id="15" name="Google-Shape-2259-p159-4"/>
          <p:cNvCxnSpPr/>
          <p:nvPr/>
        </p:nvCxnSpPr>
        <p:spPr>
          <a:xfrm xmlns:a="http://schemas.openxmlformats.org/drawingml/2006/main">
            <a:off x="337757" y="3373755"/>
            <a:ext cx="12245435" cy="286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000000"/>
            </a:solidFill>
            <a:prstDash val="solid"/>
          </a:ln>
        </p:spPr>
      </p:cxnSp>
      <p:sp>
        <p:nvSpPr>
          <p:cNvPr id="4" name="Google-Shape-2260-p159-5">
            <a:extLst xmlns:a="http://schemas.openxmlformats.org/drawingml/2006/main">
              <a:ext uri="{FF2B5EF4-FFF2-40B4-BE49-F238E27FC236}">
                <a16:creationId xmlns:a16="http://schemas.microsoft.com/office/drawing/2014/main" id="{8CE357D5-4F4E-4FEA-B6C5-62C12D129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757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5" name="Google-Shape-2261-p159-6">
            <a:extLst xmlns:a="http://schemas.openxmlformats.org/drawingml/2006/main">
              <a:ext uri="{FF2B5EF4-FFF2-40B4-BE49-F238E27FC236}">
                <a16:creationId xmlns:a16="http://schemas.microsoft.com/office/drawing/2014/main" id="{27F568CB-6F7D-4C69-B475-FD2A9500B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770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6" name="Google-Shape-2262-p159-7">
            <a:extLst xmlns:a="http://schemas.openxmlformats.org/drawingml/2006/main">
              <a:ext uri="{FF2B5EF4-FFF2-40B4-BE49-F238E27FC236}">
                <a16:creationId xmlns:a16="http://schemas.microsoft.com/office/drawing/2014/main" id="{609DC71D-D8DA-4CE8-A9ED-D75F584DC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6070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7" name="Content-Placeholder-15-8">
            <a:extLst xmlns:a="http://schemas.openxmlformats.org/drawingml/2006/main">
              <a:ext uri="{FF2B5EF4-FFF2-40B4-BE49-F238E27FC236}">
                <a16:creationId xmlns:a16="http://schemas.microsoft.com/office/drawing/2014/main" id="{6F2E0BF5-B4AC-4DFD-A56E-39219B62B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8" name="Content-Placeholder-15-9">
            <a:extLst xmlns:a="http://schemas.openxmlformats.org/drawingml/2006/main">
              <a:ext uri="{FF2B5EF4-FFF2-40B4-BE49-F238E27FC236}">
                <a16:creationId xmlns:a16="http://schemas.microsoft.com/office/drawing/2014/main" id="{D8B337AE-14BA-48C2-9AD9-AC016AC3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4156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PROVE</a:t>
            </a:r>
          </a:p>
        </p:txBody>
      </p:sp>
      <p:sp>
        <p:nvSpPr>
          <p:cNvPr id="9" name="Content-Placeholder-15-10">
            <a:extLst xmlns:a="http://schemas.openxmlformats.org/drawingml/2006/main">
              <a:ext uri="{FF2B5EF4-FFF2-40B4-BE49-F238E27FC236}">
                <a16:creationId xmlns:a16="http://schemas.microsoft.com/office/drawing/2014/main" id="{3AE1F46F-7A36-4135-9667-5E89F6740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18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DECIDE</a:t>
            </a:r>
          </a:p>
        </p:txBody>
      </p:sp>
      <p:sp>
        <p:nvSpPr>
          <p:cNvPr id="10" name="Text-Placeholder-16-11">
            <a:extLst xmlns:a="http://schemas.openxmlformats.org/drawingml/2006/main">
              <a:ext uri="{FF2B5EF4-FFF2-40B4-BE49-F238E27FC236}">
                <a16:creationId xmlns:a16="http://schemas.microsoft.com/office/drawing/2014/main" id="{3C8E79BF-A03B-4FBB-BD69-ACB2C5329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7111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5 observed tasks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Test source comprehension, limitation clarity, correction, and escalation.</a:t>
            </a:r>
          </a:p>
        </p:txBody>
      </p:sp>
      <p:sp>
        <p:nvSpPr>
          <p:cNvPr id="11" name="Text-Placeholder-16-12">
            <a:extLst xmlns:a="http://schemas.openxmlformats.org/drawingml/2006/main">
              <a:ext uri="{FF2B5EF4-FFF2-40B4-BE49-F238E27FC236}">
                <a16:creationId xmlns:a16="http://schemas.microsoft.com/office/drawing/2014/main" id="{1FBDA25C-02C0-46D6-A3C6-8C814DDEE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859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12 + 5 interviews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Founder behaviour first; adviser workflow second. Record negative evidence.</a:t>
            </a:r>
          </a:p>
        </p:txBody>
      </p:sp>
      <p:sp>
        <p:nvSpPr>
          <p:cNvPr id="12" name="Text-Placeholder-16-13">
            <a:extLst xmlns:a="http://schemas.openxmlformats.org/drawingml/2006/main">
              <a:ext uri="{FF2B5EF4-FFF2-40B4-BE49-F238E27FC236}">
                <a16:creationId xmlns:a16="http://schemas.microsoft.com/office/drawing/2014/main" id="{75D576B6-C89D-4F07-B604-5BE891DE1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7879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Continue, revise, or stop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No launch follows automatically. Material review findings block progression.</a:t>
            </a:r>
          </a:p>
        </p:txBody>
      </p:sp>
    </p:spTree>
    <p:extLst>
      <p:ext uri="{BB962C8B-B14F-4D97-AF65-F5344CB8AC3E}">
        <p14:creationId xmlns:p14="http://schemas.microsoft.com/office/powerpoint/2010/main" val="134555450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Rounded-Rectangle-5-1">
            <a:extLst xmlns:a="http://schemas.openxmlformats.org/drawingml/2006/main">
              <a:ext uri="{FF2B5EF4-FFF2-40B4-BE49-F238E27FC236}">
                <a16:creationId xmlns:a16="http://schemas.microsoft.com/office/drawing/2014/main" id="{12E143B2-1FC6-4C0D-A053-03830BC2E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022568"/>
            <a:ext cx="3568732" cy="2971800"/>
          </a:xfrm>
          <a:prstGeom xmlns:a="http://schemas.openxmlformats.org/drawingml/2006/main" prst="roundRect">
            <a:avLst>
              <a:gd name="adj" fmla="val 2564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2" name="Rounded-Rectangle-6-2">
            <a:extLst xmlns:a="http://schemas.openxmlformats.org/drawingml/2006/main">
              <a:ext uri="{FF2B5EF4-FFF2-40B4-BE49-F238E27FC236}">
                <a16:creationId xmlns:a16="http://schemas.microsoft.com/office/drawing/2014/main" id="{9D410ACB-E182-419D-A644-323D5D5EB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1682" y="3022568"/>
            <a:ext cx="3568732" cy="2971800"/>
          </a:xfrm>
          <a:prstGeom xmlns:a="http://schemas.openxmlformats.org/drawingml/2006/main" prst="roundRect">
            <a:avLst>
              <a:gd name="adj" fmla="val 2564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3" name="Rounded-Rectangle-7-3">
            <a:extLst xmlns:a="http://schemas.openxmlformats.org/drawingml/2006/main">
              <a:ext uri="{FF2B5EF4-FFF2-40B4-BE49-F238E27FC236}">
                <a16:creationId xmlns:a16="http://schemas.microsoft.com/office/drawing/2014/main" id="{E1CA805B-F351-41C1-B421-96CBC90E7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2267" y="3022568"/>
            <a:ext cx="3568732" cy="2971800"/>
          </a:xfrm>
          <a:prstGeom xmlns:a="http://schemas.openxmlformats.org/drawingml/2006/main" prst="roundRect">
            <a:avLst>
              <a:gd name="adj" fmla="val 2564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4" name="Slide-Number-Placeholder-1-4">
            <a:extLst xmlns:a="http://schemas.openxmlformats.org/drawingml/2006/main">
              <a:ext uri="{FF2B5EF4-FFF2-40B4-BE49-F238E27FC236}">
                <a16:creationId xmlns:a16="http://schemas.microsoft.com/office/drawing/2014/main" id="{77E65DD3-EC0B-4517-9446-1B9105173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4</a:t>
            </a:r>
          </a:p>
        </p:txBody>
      </p:sp>
      <p:sp>
        <p:nvSpPr>
          <p:cNvPr id="5" name="Title-2-5">
            <a:extLst xmlns:a="http://schemas.openxmlformats.org/drawingml/2006/main">
              <a:ext uri="{FF2B5EF4-FFF2-40B4-BE49-F238E27FC236}">
                <a16:creationId xmlns:a16="http://schemas.microsoft.com/office/drawing/2014/main" id="{72681189-2AA0-41BB-B0C8-D2DF9E236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validation envelope is deliberately small</a:t>
            </a:r>
          </a:p>
        </p:txBody>
      </p:sp>
      <p:sp>
        <p:nvSpPr>
          <p:cNvPr id="6" name="Content-Placeholder-9-6">
            <a:extLst xmlns:a="http://schemas.openxmlformats.org/drawingml/2006/main">
              <a:ext uri="{FF2B5EF4-FFF2-40B4-BE49-F238E27FC236}">
                <a16:creationId xmlns:a16="http://schemas.microsoft.com/office/drawing/2014/main" id="{E1987B4A-0706-455A-8383-C4F7CAF39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374" y="4900613"/>
            <a:ext cx="2949607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Founder interviews</a:t>
            </a:r>
          </a:p>
        </p:txBody>
      </p:sp>
      <p:sp>
        <p:nvSpPr>
          <p:cNvPr id="7" name="Content-Placeholder-10-7">
            <a:extLst xmlns:a="http://schemas.openxmlformats.org/drawingml/2006/main">
              <a:ext uri="{FF2B5EF4-FFF2-40B4-BE49-F238E27FC236}">
                <a16:creationId xmlns:a16="http://schemas.microsoft.com/office/drawing/2014/main" id="{ECD2C15D-CA92-4D8E-A609-A8BDC30E9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1830" y="4900613"/>
            <a:ext cx="2949607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Validation cash cap</a:t>
            </a:r>
          </a:p>
        </p:txBody>
      </p:sp>
      <p:sp>
        <p:nvSpPr>
          <p:cNvPr id="8" name="Content-Placeholder-11-8">
            <a:extLst xmlns:a="http://schemas.openxmlformats.org/drawingml/2006/main">
              <a:ext uri="{FF2B5EF4-FFF2-40B4-BE49-F238E27FC236}">
                <a16:creationId xmlns:a16="http://schemas.microsoft.com/office/drawing/2014/main" id="{5A8C2531-14BE-4A7C-BCB2-C93847676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244" y="4900613"/>
            <a:ext cx="2949607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Monthly test price</a:t>
            </a:r>
          </a:p>
        </p:txBody>
      </p:sp>
      <p:sp>
        <p:nvSpPr>
          <p:cNvPr id="9" name="Content-Placeholder-9-9">
            <a:extLst xmlns:a="http://schemas.openxmlformats.org/drawingml/2006/main">
              <a:ext uri="{FF2B5EF4-FFF2-40B4-BE49-F238E27FC236}">
                <a16:creationId xmlns:a16="http://schemas.microsoft.com/office/drawing/2014/main" id="{2DFA6258-26BD-4632-A2F7-4E07FFB79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374" y="3429000"/>
            <a:ext cx="2940082" cy="135931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sp>
        <p:nvSpPr>
          <p:cNvPr id="10" name="Content-Placeholder-9-10">
            <a:extLst xmlns:a="http://schemas.openxmlformats.org/drawingml/2006/main">
              <a:ext uri="{FF2B5EF4-FFF2-40B4-BE49-F238E27FC236}">
                <a16:creationId xmlns:a16="http://schemas.microsoft.com/office/drawing/2014/main" id="{8E6EC3D2-CDDE-4247-8673-0DA1AE91D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2958" y="3429000"/>
            <a:ext cx="2940082" cy="135931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ZAR 499</a:t>
            </a:r>
          </a:p>
        </p:txBody>
      </p:sp>
      <p:sp>
        <p:nvSpPr>
          <p:cNvPr id="11" name="Content-Placeholder-9-11">
            <a:extLst xmlns:a="http://schemas.openxmlformats.org/drawingml/2006/main">
              <a:ext uri="{FF2B5EF4-FFF2-40B4-BE49-F238E27FC236}">
                <a16:creationId xmlns:a16="http://schemas.microsoft.com/office/drawing/2014/main" id="{EF89B8E6-5D4C-4FFD-81DD-0664EFA36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404" y="3429000"/>
            <a:ext cx="2940082" cy="135931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ZAR 5,000</a:t>
            </a:r>
          </a:p>
        </p:txBody>
      </p:sp>
      <p:sp>
        <p:nvSpPr>
          <p:cNvPr id="12" name="Content-Placeholder-15-12">
            <a:extLst xmlns:a="http://schemas.openxmlformats.org/drawingml/2006/main">
              <a:ext uri="{FF2B5EF4-FFF2-40B4-BE49-F238E27FC236}">
                <a16:creationId xmlns:a16="http://schemas.microsoft.com/office/drawing/2014/main" id="{BE71A131-EA8C-4F78-852E-74E58B17D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138333"/>
            <a:ext cx="11404568" cy="159943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These are decision thresholds and hypotheses - not traction, forecast, or market-size evidence.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456375240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76E01A59-847F-40FA-A90B-BFA489AF4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5</a:t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693E8A72-100C-40F1-88C9-11BC009E7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MVP makes trust visible at every step</a:t>
            </a:r>
          </a:p>
        </p:txBody>
      </p:sp>
      <p:sp>
        <p:nvSpPr>
          <p:cNvPr id="3" name="Google-Shape-534-p58-4">
            <a:extLst xmlns:a="http://schemas.openxmlformats.org/drawingml/2006/main">
              <a:ext uri="{FF2B5EF4-FFF2-40B4-BE49-F238E27FC236}">
                <a16:creationId xmlns:a16="http://schemas.microsoft.com/office/drawing/2014/main" id="{67D852F3-2827-4D65-9CA6-117F677D5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365468"/>
            <a:ext cx="3568732" cy="2628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Structured context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synthetic questionnaire explains why each field matters and permits correction.</a:t>
            </a:r>
          </a:p>
        </p:txBody>
      </p:sp>
      <p:sp>
        <p:nvSpPr>
          <p:cNvPr id="4" name="Content-Placeholder-1-5">
            <a:extLst xmlns:a="http://schemas.openxmlformats.org/drawingml/2006/main">
              <a:ext uri="{FF2B5EF4-FFF2-40B4-BE49-F238E27FC236}">
                <a16:creationId xmlns:a16="http://schemas.microsoft.com/office/drawing/2014/main" id="{31BA75D9-ABBF-4F96-88AC-71D244327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365468"/>
            <a:ext cx="3568732" cy="2628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Safe stopping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Missing or stale authority blocks the result. IFRS Foundation and official South African sources are dated.</a:t>
            </a:r>
          </a:p>
        </p:txBody>
      </p:sp>
      <p:sp>
        <p:nvSpPr>
          <p:cNvPr id="5" name="Content-Placeholder-2-6">
            <a:extLst xmlns:a="http://schemas.openxmlformats.org/drawingml/2006/main">
              <a:ext uri="{FF2B5EF4-FFF2-40B4-BE49-F238E27FC236}">
                <a16:creationId xmlns:a16="http://schemas.microsoft.com/office/drawing/2014/main" id="{CF050C1D-A60D-4CF4-A1BA-CF860AD03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1682" y="3365468"/>
            <a:ext cx="3568732" cy="2628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Sourced education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Results separate context, considerations, sources, freshness, uncertainty, and adviser questions.</a:t>
            </a:r>
          </a:p>
        </p:txBody>
      </p:sp>
    </p:spTree>
    <p:extLst>
      <p:ext uri="{BB962C8B-B14F-4D97-AF65-F5344CB8AC3E}">
        <p14:creationId xmlns:p14="http://schemas.microsoft.com/office/powerpoint/2010/main" val="2089565939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Rounded-Rectangle-5-1">
            <a:extLst xmlns:a="http://schemas.openxmlformats.org/drawingml/2006/main">
              <a:ext uri="{FF2B5EF4-FFF2-40B4-BE49-F238E27FC236}">
                <a16:creationId xmlns:a16="http://schemas.microsoft.com/office/drawing/2014/main" id="{2A385E49-C366-452C-AF9C-B3797DFE0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022568"/>
            <a:ext cx="3568732" cy="2971800"/>
          </a:xfrm>
          <a:prstGeom xmlns:a="http://schemas.openxmlformats.org/drawingml/2006/main" prst="roundRect">
            <a:avLst>
              <a:gd name="adj" fmla="val 2564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2" name="Rounded-Rectangle-6-2">
            <a:extLst xmlns:a="http://schemas.openxmlformats.org/drawingml/2006/main">
              <a:ext uri="{FF2B5EF4-FFF2-40B4-BE49-F238E27FC236}">
                <a16:creationId xmlns:a16="http://schemas.microsoft.com/office/drawing/2014/main" id="{AC6FB449-0977-4064-85F4-79CA36718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1682" y="3022568"/>
            <a:ext cx="3568732" cy="2971800"/>
          </a:xfrm>
          <a:prstGeom xmlns:a="http://schemas.openxmlformats.org/drawingml/2006/main" prst="roundRect">
            <a:avLst>
              <a:gd name="adj" fmla="val 2564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3" name="Rounded-Rectangle-7-3">
            <a:extLst xmlns:a="http://schemas.openxmlformats.org/drawingml/2006/main">
              <a:ext uri="{FF2B5EF4-FFF2-40B4-BE49-F238E27FC236}">
                <a16:creationId xmlns:a16="http://schemas.microsoft.com/office/drawing/2014/main" id="{ABA30527-C419-40F7-A939-2FA14FF41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2267" y="3022568"/>
            <a:ext cx="3568732" cy="2971800"/>
          </a:xfrm>
          <a:prstGeom xmlns:a="http://schemas.openxmlformats.org/drawingml/2006/main" prst="roundRect">
            <a:avLst>
              <a:gd name="adj" fmla="val 2564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4" name="Slide-Number-Placeholder-1-4">
            <a:extLst xmlns:a="http://schemas.openxmlformats.org/drawingml/2006/main">
              <a:ext uri="{FF2B5EF4-FFF2-40B4-BE49-F238E27FC236}">
                <a16:creationId xmlns:a16="http://schemas.microsoft.com/office/drawing/2014/main" id="{DCB83DFF-C61D-4674-84B1-E0CF20370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6</a:t>
            </a:r>
          </a:p>
        </p:txBody>
      </p:sp>
      <p:sp>
        <p:nvSpPr>
          <p:cNvPr id="5" name="Title-2-5">
            <a:extLst xmlns:a="http://schemas.openxmlformats.org/drawingml/2006/main">
              <a:ext uri="{FF2B5EF4-FFF2-40B4-BE49-F238E27FC236}">
                <a16:creationId xmlns:a16="http://schemas.microsoft.com/office/drawing/2014/main" id="{5E7FEB63-B22A-42EF-B2E8-AD428C307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Commercial proof requires behaviour, not polite interest</a:t>
            </a:r>
          </a:p>
        </p:txBody>
      </p:sp>
      <p:sp>
        <p:nvSpPr>
          <p:cNvPr id="6" name="Content-Placeholder-9-6">
            <a:extLst xmlns:a="http://schemas.openxmlformats.org/drawingml/2006/main">
              <a:ext uri="{FF2B5EF4-FFF2-40B4-BE49-F238E27FC236}">
                <a16:creationId xmlns:a16="http://schemas.microsoft.com/office/drawing/2014/main" id="{A8F818E9-AAC3-445F-9769-408A2B01B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374" y="4900613"/>
            <a:ext cx="2949607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Recent high-friction cases</a:t>
            </a:r>
          </a:p>
        </p:txBody>
      </p:sp>
      <p:sp>
        <p:nvSpPr>
          <p:cNvPr id="7" name="Content-Placeholder-10-7">
            <a:extLst xmlns:a="http://schemas.openxmlformats.org/drawingml/2006/main">
              <a:ext uri="{FF2B5EF4-FFF2-40B4-BE49-F238E27FC236}">
                <a16:creationId xmlns:a16="http://schemas.microsoft.com/office/drawing/2014/main" id="{4291AB74-5BD7-460A-A71A-3A33DDCE8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1830" y="4900613"/>
            <a:ext cx="2949607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Adviser referral signals</a:t>
            </a:r>
          </a:p>
        </p:txBody>
      </p:sp>
      <p:sp>
        <p:nvSpPr>
          <p:cNvPr id="8" name="Content-Placeholder-11-8">
            <a:extLst xmlns:a="http://schemas.openxmlformats.org/drawingml/2006/main">
              <a:ext uri="{FF2B5EF4-FFF2-40B4-BE49-F238E27FC236}">
                <a16:creationId xmlns:a16="http://schemas.microsoft.com/office/drawing/2014/main" id="{1DEAB79B-8C4A-442F-94DA-71A81C90E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244" y="4900613"/>
            <a:ext cx="2949607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Explicit price-intent signals</a:t>
            </a:r>
          </a:p>
        </p:txBody>
      </p:sp>
      <p:sp>
        <p:nvSpPr>
          <p:cNvPr id="9" name="Content-Placeholder-9-9">
            <a:extLst xmlns:a="http://schemas.openxmlformats.org/drawingml/2006/main">
              <a:ext uri="{FF2B5EF4-FFF2-40B4-BE49-F238E27FC236}">
                <a16:creationId xmlns:a16="http://schemas.microsoft.com/office/drawing/2014/main" id="{D2773095-6E40-4967-903E-B6C165FC8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374" y="3429000"/>
            <a:ext cx="2940082" cy="135931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8 / 12</a:t>
            </a:r>
          </a:p>
        </p:txBody>
      </p:sp>
      <p:sp>
        <p:nvSpPr>
          <p:cNvPr id="10" name="Content-Placeholder-9-10">
            <a:extLst xmlns:a="http://schemas.openxmlformats.org/drawingml/2006/main">
              <a:ext uri="{FF2B5EF4-FFF2-40B4-BE49-F238E27FC236}">
                <a16:creationId xmlns:a16="http://schemas.microsoft.com/office/drawing/2014/main" id="{F5F5951D-BADD-4000-BAD6-3EBDEF11E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2958" y="3429000"/>
            <a:ext cx="2940082" cy="135931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11" name="Content-Placeholder-9-11">
            <a:extLst xmlns:a="http://schemas.openxmlformats.org/drawingml/2006/main">
              <a:ext uri="{FF2B5EF4-FFF2-40B4-BE49-F238E27FC236}">
                <a16:creationId xmlns:a16="http://schemas.microsoft.com/office/drawing/2014/main" id="{8163CCA8-E610-4943-B5DB-84C936010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404" y="3429000"/>
            <a:ext cx="2940082" cy="135931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2" name="Content-Placeholder-15-12">
            <a:extLst xmlns:a="http://schemas.openxmlformats.org/drawingml/2006/main">
              <a:ext uri="{FF2B5EF4-FFF2-40B4-BE49-F238E27FC236}">
                <a16:creationId xmlns:a16="http://schemas.microsoft.com/office/drawing/2014/main" id="{7B5E69DC-0016-47DF-8F1F-3EFF238E1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138333"/>
            <a:ext cx="11404568" cy="159943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ZAR 499 is tested only after a completed synthetic task. No card details, account, invoice, or charge exists.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82250333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Slide-Number-Placeholder-3-2">
            <a:extLst xmlns:a="http://schemas.openxmlformats.org/drawingml/2006/main">
              <a:ext uri="{FF2B5EF4-FFF2-40B4-BE49-F238E27FC236}">
                <a16:creationId xmlns:a16="http://schemas.microsoft.com/office/drawing/2014/main" id="{5C4E021F-D390-498A-9235-063C1D7E8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7</a:t>
            </a:r>
          </a:p>
        </p:txBody>
      </p:sp>
      <p:sp>
        <p:nvSpPr>
          <p:cNvPr id="2" name="Title-10-3">
            <a:extLst xmlns:a="http://schemas.openxmlformats.org/drawingml/2006/main">
              <a:ext uri="{FF2B5EF4-FFF2-40B4-BE49-F238E27FC236}">
                <a16:creationId xmlns:a16="http://schemas.microsoft.com/office/drawing/2014/main" id="{267D0F36-6CAE-4533-9FF1-F1E668D93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Professional review is a launch prerequisite</a:t>
            </a:r>
          </a:p>
        </p:txBody>
      </p:sp>
      <p:cxnSp>
        <p:nvCxnSpPr>
          <p:cNvPr id="15" name="Google-Shape-2259-p159-4"/>
          <p:cNvCxnSpPr/>
          <p:nvPr/>
        </p:nvCxnSpPr>
        <p:spPr>
          <a:xfrm xmlns:a="http://schemas.openxmlformats.org/drawingml/2006/main">
            <a:off x="337757" y="3373755"/>
            <a:ext cx="12245435" cy="286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000000"/>
            </a:solidFill>
            <a:prstDash val="solid"/>
          </a:ln>
        </p:spPr>
      </p:cxnSp>
      <p:sp>
        <p:nvSpPr>
          <p:cNvPr id="4" name="Google-Shape-2260-p159-5">
            <a:extLst xmlns:a="http://schemas.openxmlformats.org/drawingml/2006/main">
              <a:ext uri="{FF2B5EF4-FFF2-40B4-BE49-F238E27FC236}">
                <a16:creationId xmlns:a16="http://schemas.microsoft.com/office/drawing/2014/main" id="{2C9E1B6C-9BBE-4DFE-8F15-815C38404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757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5" name="Google-Shape-2261-p159-6">
            <a:extLst xmlns:a="http://schemas.openxmlformats.org/drawingml/2006/main">
              <a:ext uri="{FF2B5EF4-FFF2-40B4-BE49-F238E27FC236}">
                <a16:creationId xmlns:a16="http://schemas.microsoft.com/office/drawing/2014/main" id="{003F3FC6-5617-464C-905F-D46118F9D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770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6" name="Google-Shape-2262-p159-7">
            <a:extLst xmlns:a="http://schemas.openxmlformats.org/drawingml/2006/main">
              <a:ext uri="{FF2B5EF4-FFF2-40B4-BE49-F238E27FC236}">
                <a16:creationId xmlns:a16="http://schemas.microsoft.com/office/drawing/2014/main" id="{092CD862-74AB-4C86-82B3-0AFF20A91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6070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7" name="Content-Placeholder-15-8">
            <a:extLst xmlns:a="http://schemas.openxmlformats.org/drawingml/2006/main">
              <a:ext uri="{FF2B5EF4-FFF2-40B4-BE49-F238E27FC236}">
                <a16:creationId xmlns:a16="http://schemas.microsoft.com/office/drawing/2014/main" id="{351751B8-F395-4E8A-9716-D9C508B63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DOMAIN</a:t>
            </a:r>
          </a:p>
        </p:txBody>
      </p:sp>
      <p:sp>
        <p:nvSpPr>
          <p:cNvPr id="8" name="Content-Placeholder-15-9">
            <a:extLst xmlns:a="http://schemas.openxmlformats.org/drawingml/2006/main">
              <a:ext uri="{FF2B5EF4-FFF2-40B4-BE49-F238E27FC236}">
                <a16:creationId xmlns:a16="http://schemas.microsoft.com/office/drawing/2014/main" id="{75C41D4F-054F-417E-9231-3FD26B6D8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4156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TRUST</a:t>
            </a:r>
          </a:p>
        </p:txBody>
      </p:sp>
      <p:sp>
        <p:nvSpPr>
          <p:cNvPr id="9" name="Content-Placeholder-15-10">
            <a:extLst xmlns:a="http://schemas.openxmlformats.org/drawingml/2006/main">
              <a:ext uri="{FF2B5EF4-FFF2-40B4-BE49-F238E27FC236}">
                <a16:creationId xmlns:a16="http://schemas.microsoft.com/office/drawing/2014/main" id="{06A94BD8-2268-43AA-8E3F-AEBFAE512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18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OPERATIONS</a:t>
            </a:r>
          </a:p>
        </p:txBody>
      </p:sp>
      <p:sp>
        <p:nvSpPr>
          <p:cNvPr id="10" name="Text-Placeholder-16-11">
            <a:extLst xmlns:a="http://schemas.openxmlformats.org/drawingml/2006/main">
              <a:ext uri="{FF2B5EF4-FFF2-40B4-BE49-F238E27FC236}">
                <a16:creationId xmlns:a16="http://schemas.microsoft.com/office/drawing/2014/main" id="{83D8F643-E3D8-4E48-9F5D-11F313240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7111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Legal, privacy, security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Review claims, consumer terms, POPIA posture, safeguards, and simulated checkout.</a:t>
            </a:r>
          </a:p>
        </p:txBody>
      </p:sp>
      <p:sp>
        <p:nvSpPr>
          <p:cNvPr id="11" name="Text-Placeholder-16-12">
            <a:extLst xmlns:a="http://schemas.openxmlformats.org/drawingml/2006/main">
              <a:ext uri="{FF2B5EF4-FFF2-40B4-BE49-F238E27FC236}">
                <a16:creationId xmlns:a16="http://schemas.microsoft.com/office/drawing/2014/main" id="{4475C968-1C8B-4D19-B022-3FD462D84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859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Qualified accountant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Review educational content, source mapping, eligibility questions, and escalation triggers.</a:t>
            </a:r>
          </a:p>
        </p:txBody>
      </p:sp>
      <p:sp>
        <p:nvSpPr>
          <p:cNvPr id="12" name="Text-Placeholder-16-13">
            <a:extLst xmlns:a="http://schemas.openxmlformats.org/drawingml/2006/main">
              <a:ext uri="{FF2B5EF4-FFF2-40B4-BE49-F238E27FC236}">
                <a16:creationId xmlns:a16="http://schemas.microsoft.com/office/drawing/2014/main" id="{EAB55269-4E21-4922-876E-7F37E8FBF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7879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Correction and incident flow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Prove source refresh, rollback, retention, support, and exact stop controls.</a:t>
            </a:r>
          </a:p>
        </p:txBody>
      </p:sp>
    </p:spTree>
    <p:extLst>
      <p:ext uri="{BB962C8B-B14F-4D97-AF65-F5344CB8AC3E}">
        <p14:creationId xmlns:p14="http://schemas.microsoft.com/office/powerpoint/2010/main" val="319298262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itle-3-1">
            <a:extLst xmlns:a="http://schemas.openxmlformats.org/drawingml/2006/main">
              <a:ext uri="{FF2B5EF4-FFF2-40B4-BE49-F238E27FC236}">
                <a16:creationId xmlns:a16="http://schemas.microsoft.com/office/drawing/2014/main" id="{45B780AF-2800-48DF-A467-C35A8B3B4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738789"/>
            <a:ext cx="9448800" cy="24914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54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Validate the problem.
Earn the right to pilot.</a:t>
            </a:r>
          </a:p>
        </p:txBody>
      </p:sp>
      <p:sp>
        <p:nvSpPr>
          <p:cNvPr id="2" name="Subtitle-4-2">
            <a:extLst xmlns:a="http://schemas.openxmlformats.org/drawingml/2006/main">
              <a:ext uri="{FF2B5EF4-FFF2-40B4-BE49-F238E27FC236}">
                <a16:creationId xmlns:a16="http://schemas.microsoft.com/office/drawing/2014/main" id="{BD080633-C123-49DB-8134-CEC856128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973288"/>
            <a:ext cx="3568732" cy="108023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No customer data.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No professional claims.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No live external action.</a:t>
            </a:r>
          </a:p>
        </p:txBody>
      </p:sp>
      <p:sp>
        <p:nvSpPr>
          <p:cNvPr id="3" name="Subtitle-4-3">
            <a:extLst xmlns:a="http://schemas.openxmlformats.org/drawingml/2006/main">
              <a:ext uri="{FF2B5EF4-FFF2-40B4-BE49-F238E27FC236}">
                <a16:creationId xmlns:a16="http://schemas.microsoft.com/office/drawing/2014/main" id="{F26A0636-E0CB-4776-AF14-8BEB4E992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92240"/>
            <a:ext cx="1612868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DECISION</a:t>
            </a:r>
          </a:p>
        </p:txBody>
      </p:sp>
    </p:spTree>
    <p:extLst>
      <p:ext uri="{BB962C8B-B14F-4D97-AF65-F5344CB8AC3E}">
        <p14:creationId xmlns:p14="http://schemas.microsoft.com/office/powerpoint/2010/main" val="3389808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2026-07-13T00:14:56.7500000Z</dcterms:created>
  <dcterms:modified xsi:type="dcterms:W3CDTF">2026-07-13T00:14:56.7500000Z</dcterms:modified>
</coreProperties>
</file>